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91" r:id="rId14"/>
    <p:sldId id="1266" r:id="rId15"/>
    <p:sldId id="1267" r:id="rId16"/>
    <p:sldId id="1264" r:id="rId17"/>
    <p:sldId id="1265" r:id="rId18"/>
    <p:sldId id="1293" r:id="rId19"/>
    <p:sldId id="1292" r:id="rId20"/>
    <p:sldId id="1257" r:id="rId21"/>
    <p:sldId id="1252" r:id="rId22"/>
    <p:sldId id="1251" r:id="rId23"/>
    <p:sldId id="1279" r:id="rId24"/>
    <p:sldId id="1272" r:id="rId25"/>
    <p:sldId id="1273" r:id="rId26"/>
    <p:sldId id="1274" r:id="rId27"/>
    <p:sldId id="1258" r:id="rId28"/>
    <p:sldId id="1253" r:id="rId29"/>
    <p:sldId id="1254" r:id="rId30"/>
    <p:sldId id="1278" r:id="rId31"/>
    <p:sldId id="1277" r:id="rId32"/>
    <p:sldId id="1283" r:id="rId33"/>
    <p:sldId id="1294" r:id="rId34"/>
    <p:sldId id="1281" r:id="rId35"/>
    <p:sldId id="1284" r:id="rId36"/>
    <p:sldId id="1259" r:id="rId37"/>
    <p:sldId id="1255" r:id="rId38"/>
    <p:sldId id="1260" r:id="rId39"/>
    <p:sldId id="1262" r:id="rId40"/>
    <p:sldId id="1263" r:id="rId41"/>
    <p:sldId id="1285" r:id="rId42"/>
    <p:sldId id="1288" r:id="rId43"/>
    <p:sldId id="1286" r:id="rId44"/>
    <p:sldId id="1296" r:id="rId45"/>
    <p:sldId id="1295" r:id="rId46"/>
    <p:sldId id="1289" r:id="rId47"/>
    <p:sldId id="1290" r:id="rId4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872" autoAdjust="0"/>
  </p:normalViewPr>
  <p:slideViewPr>
    <p:cSldViewPr snapToGrid="0">
      <p:cViewPr varScale="1">
        <p:scale>
          <a:sx n="121" d="100"/>
          <a:sy n="121" d="100"/>
        </p:scale>
        <p:origin x="10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6/10/25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97A0-64B2-C32B-BDB1-2ED2F0C3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771B-4F6A-B49F-D14F-5C52A8D90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BE8A5-804D-5AD4-2CCD-6FA5D92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14B0D-6EAA-0871-7DC2-6707D9452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5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0B8C-C951-751C-6A7A-8EFEB66D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DAEAA-057A-500A-5044-F0C9CDFC7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F291C-451F-7A25-F8E8-FD31D375E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159-B805-D7B4-277A-06AB86D4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299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47C5-D015-18E0-A1D8-D43DE2BA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85969-D8CA-2011-1CFA-CC625A700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EB771-9827-B5D8-488B-0BF71D34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1F224-7CDA-46F5-E9F5-B5952FAB7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484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B901-4EA3-3D2C-C31F-B43FF62D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00C90-86C7-3FB1-83F2-B6F9C2A21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4B981-8D14-5096-55BC-B7EDF23F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CDB5-1CD8-9BCF-2D65-6FE1E4F41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2890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35-2146-2214-82DF-CBA32181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1027-B64F-18E7-B5A7-C5101CD5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43A0C-6FC2-DFD5-A37D-D1730096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FEFA-A056-2E21-0061-6A3C014F0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627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0DBC-68BC-0E34-7148-89054C77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E305B-0E47-3FAF-6FC7-73A555971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6A95F-49A6-A768-769F-EFF177A8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420F-6C79-DCA6-F96F-FC1AECB60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0174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B5E7-B567-0DA8-1FB7-7C7ED04E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52EA-7FE1-2F84-E965-75ED78375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C7255-6789-7AD1-F938-9BD5D4374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97067-2AD8-B45E-7B36-279D930CB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393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E900-08EE-3B07-5004-5798836C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AA3E6-3FCD-1A5A-F53B-4D9C9298F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F1B99-5B8C-AC2B-440B-C83431B6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32417-CECC-3666-0061-C25842B73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8570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3025-B1FE-1794-07D9-2EF745D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007A2-495F-2775-3224-A51945D1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1259-3E22-F51B-6941-E510C5EB3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C45CA-55B7-67E8-D2C8-D002327F0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1083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04F7-4B21-9524-30DE-6F173F03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6BB2-B13A-B62F-59DB-F87D00BA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C5C6D-1B28-BE33-B5FF-5240F467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1FAD-6234-FBE5-A04E-61434C69B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2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10/6/25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10/6/25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kt.github.io/sw_task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10/6/25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FF37B-83D8-CE21-403E-D610EA026B33}"/>
              </a:ext>
            </a:extLst>
          </p:cNvPr>
          <p:cNvSpPr txBox="1"/>
          <p:nvPr/>
        </p:nvSpPr>
        <p:spPr>
          <a:xfrm>
            <a:off x="8131281" y="5583262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5: Communication Diagram for handling event/task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Client uses post() for light/normal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8378E-74C1-0DF2-527E-B6C91B5AF7FC}"/>
              </a:ext>
            </a:extLst>
          </p:cNvPr>
          <p:cNvSpPr txBox="1"/>
          <p:nvPr/>
        </p:nvSpPr>
        <p:spPr>
          <a:xfrm>
            <a:off x="3752878" y="6040099"/>
            <a:ext cx="3296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6: Sequence Diagram for handling light/normal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88E71-3A25-E92D-A4B5-92168CB50E22}"/>
              </a:ext>
            </a:extLst>
          </p:cNvPr>
          <p:cNvSpPr txBox="1"/>
          <p:nvPr/>
        </p:nvSpPr>
        <p:spPr>
          <a:xfrm>
            <a:off x="8267322" y="6047923"/>
            <a:ext cx="3759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Sequence Diagram for handling heavy task (simple view)</a:t>
            </a:r>
          </a:p>
        </p:txBody>
      </p:sp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77766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6A251-25AD-89D6-85C2-F1F306437198}"/>
              </a:ext>
            </a:extLst>
          </p:cNvPr>
          <p:cNvSpPr txBox="1"/>
          <p:nvPr/>
        </p:nvSpPr>
        <p:spPr>
          <a:xfrm>
            <a:off x="6679744" y="6192317"/>
            <a:ext cx="3834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Sequence Diagram for handling heavy task (detailed view)</a:t>
            </a: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FA40-8218-8E4A-D772-AAE9B93F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F3AE6-B6C5-DBB5-9FCC-F49C7F503936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42A0EE0-4629-8D0F-5C60-03301D1312F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134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use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C++ 20 provides Coroutines feature to support asynchronous operation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JavaScript provides Promise A+ standard: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 and Coroutines C++ 20 (both features run independently): provide rich async API options for user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8910D45-F4CF-8EFB-4628-F5BB4FA71FD0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79485232-3959-0E97-C9CB-94E654EC33ED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EF91E05-B376-B537-C2E8-B5A4A4847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57" y="4826035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14E45-A0E4-5C9C-CB4D-15E3CBB795DB}"/>
              </a:ext>
            </a:extLst>
          </p:cNvPr>
          <p:cNvSpPr txBox="1"/>
          <p:nvPr/>
        </p:nvSpPr>
        <p:spPr>
          <a:xfrm>
            <a:off x="7363457" y="496396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Module view for Async Helper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FFA68-D846-339F-7641-FB03F110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589" y="898023"/>
            <a:ext cx="7422565" cy="3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843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multiple callbacks triggered in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56" y="2020887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34" y="6060533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D2652-2273-747B-6276-CBD3168D6C4C}"/>
              </a:ext>
            </a:extLst>
          </p:cNvPr>
          <p:cNvSpPr txBox="1"/>
          <p:nvPr/>
        </p:nvSpPr>
        <p:spPr>
          <a:xfrm>
            <a:off x="5913649" y="6037827"/>
            <a:ext cx="2946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87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12: mapping user code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2.a: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239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mapping user code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3D55-A7BE-ACDD-B545-0C69B3B9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E9733-A206-755C-0F5C-A513B2A58615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2B6386D-47B8-8EC8-B72E-053093C61A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11254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Protocol Compliance: All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awaitables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implement standard C++20 coroutine protocol (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await_ready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await_suspend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, 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await_resume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Routing: Automatic routing to appropriate execution threads based on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type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Unified Resumption: Single Coroutine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Resumer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 handles completion from all execution contexts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Task&lt;T&gt;: Coroutine wrapper managing lifecycle and execution state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WorkAwaitable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Background thread execution for CPU-intensive tasks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&lt;T&gt;: Main event thread execution for thread-safe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DelayAwaitable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: Timer-based delay operations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9EB94CC-9FD8-BC79-A914-7A5F01C35DEE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1F6E418A-849D-06C8-C246-36D266C56A6C}"/>
              </a:ext>
            </a:extLst>
          </p:cNvPr>
          <p:cNvGraphicFramePr>
            <a:graphicFrameLocks noGrp="1"/>
          </p:cNvGraphicFramePr>
          <p:nvPr/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80D1CB-481C-CA27-EEFD-CFD8AFD9D375}"/>
              </a:ext>
            </a:extLst>
          </p:cNvPr>
          <p:cNvSpPr txBox="1"/>
          <p:nvPr/>
        </p:nvSpPr>
        <p:spPr>
          <a:xfrm>
            <a:off x="4595684" y="6262745"/>
            <a:ext cx="252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Coroutines design (C&amp;C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0990E-5291-051F-95D5-508DA4D2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80" y="11931"/>
            <a:ext cx="4526835" cy="62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0544-C471-0D7E-DD71-62E5834E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DE06F-382B-F221-6626-EB0C6BCC8A8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BA3348-4C24-084B-E654-EEC74759BEE7}"/>
              </a:ext>
            </a:extLst>
          </p:cNvPr>
          <p:cNvSpPr txBox="1">
            <a:spLocks/>
          </p:cNvSpPr>
          <p:nvPr/>
        </p:nvSpPr>
        <p:spPr>
          <a:xfrm>
            <a:off x="28752" y="466723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2.b: Coroutines-based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D196BCD-2B40-01D1-3AD6-4804B3656254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F543CA5-C55F-0FD4-E04E-39AFE5DD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2435"/>
              </p:ext>
            </p:extLst>
          </p:nvPr>
        </p:nvGraphicFramePr>
        <p:xfrm>
          <a:off x="1834916" y="349034"/>
          <a:ext cx="4855531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415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79116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EF35F-0738-140F-9C93-B60709F0AAB7}"/>
              </a:ext>
            </a:extLst>
          </p:cNvPr>
          <p:cNvSpPr txBox="1"/>
          <p:nvPr/>
        </p:nvSpPr>
        <p:spPr>
          <a:xfrm>
            <a:off x="1863892" y="6230885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Map user code with sequence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94A90-3434-A677-D550-C80A3457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" y="1056771"/>
            <a:ext cx="4177201" cy="3549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366A5-7735-54BF-A57D-EDB30E32AB2E}"/>
              </a:ext>
            </a:extLst>
          </p:cNvPr>
          <p:cNvSpPr txBox="1"/>
          <p:nvPr/>
        </p:nvSpPr>
        <p:spPr>
          <a:xfrm>
            <a:off x="1061670" y="2509921"/>
            <a:ext cx="2216368" cy="2031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EA3BE2-35A7-2554-014C-9735E3D8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64" y="8261"/>
            <a:ext cx="5458665" cy="68580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FA5EAE6-78C2-ADE4-09D9-BF0E02E7927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278038" y="830264"/>
            <a:ext cx="3866952" cy="178121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2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98624"/>
              </p:ext>
            </p:extLst>
          </p:nvPr>
        </p:nvGraphicFramePr>
        <p:xfrm>
          <a:off x="718056" y="1171146"/>
          <a:ext cx="8420333" cy="556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41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74814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386109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3491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Coroutines C++20-based async and Promise-based async(JavaScript Promise A+ standard)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provide efficient async operation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support C++ 11 (old standard)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36" y="648230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16: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20: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23: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62924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event loop architecture of Tiger platform.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– an event 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high-performance C++ library for asynchronous event handling, timer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for a wide range of applications</a:t>
            </a:r>
          </a:p>
          <a:p>
            <a:pPr marL="357187" lvl="1" indent="-17145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§"/>
              <a:defRPr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ncluding automotive embedded systems, IoT devices, desktop and UI applications, real-time data processing, robotics, and backend services.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Homepage: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https://taikt.github.io/sw_task/index.html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E2AF0-B0B5-59E4-95EA-BEA90BF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1036022"/>
            <a:ext cx="5031237" cy="4785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BC37-D5CA-16DE-F261-15C520CDCC0B}"/>
              </a:ext>
            </a:extLst>
          </p:cNvPr>
          <p:cNvSpPr txBox="1"/>
          <p:nvPr/>
        </p:nvSpPr>
        <p:spPr>
          <a:xfrm>
            <a:off x="1539669" y="5966053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1: Telematics system</a:t>
            </a:r>
          </a:p>
        </p:txBody>
      </p:sp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24: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support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" y="1560744"/>
            <a:ext cx="2760217" cy="332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7" y="1560744"/>
            <a:ext cx="2747206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42" y="1560744"/>
            <a:ext cx="3412665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6844" y="4902490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9375" y="4990777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42445" y="4902490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25: Different programming paradigms in SW Task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C6445-F480-73C9-C12E-DA8B39E7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990" y="1560744"/>
            <a:ext cx="2838943" cy="3321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E62966-F480-263F-D805-76A45196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26" y="1461783"/>
            <a:ext cx="7772400" cy="41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A080-7FC0-831F-DAAE-92687779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A257-A189-A6C6-9D7C-A22AC65B28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952C-281C-94A8-BF5B-442536CF8CC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8055E36-8E7D-B97D-EF89-6872C47A9C4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5FE5874B-5123-040F-F6B4-BF078E214FF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AB6A04-E65D-C34F-B03E-5887AE88E7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5C7C2A4F-A99A-FFB8-B34D-F987C1A01477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EEF3AF5-E5BE-ABB9-734F-B49C5BE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4" y="1198581"/>
            <a:ext cx="7772400" cy="50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35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26: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39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19766-723C-AFA0-B832-5D9A619FD919}"/>
              </a:ext>
            </a:extLst>
          </p:cNvPr>
          <p:cNvSpPr txBox="1"/>
          <p:nvPr/>
        </p:nvSpPr>
        <p:spPr>
          <a:xfrm>
            <a:off x="2874805" y="6185883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40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RAM usage (RSS, 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4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and Coroutines-based asynchronous helper: reduce significantly response time by using effective concurrency.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Use 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Tiger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4127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JS-based promise chains, Coroutines, Android-style messages, modern C++17/20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and Coroutines-based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AC99-4C76-CD36-852E-9C63CD70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DA3A-A650-7A88-90B4-3C36DD2022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026B-AE49-F36A-BAA6-26FEAC88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42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D332D-B042-A87C-D25F-73D23AA83A7A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E310C2F-6A79-BB6B-AB72-AD04C6056E7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4FEA021-D9DE-A595-6F70-45357C29AAA8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Diagram(1)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9FE4A-AC91-3543-56F3-BEB688ED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87" y="1944414"/>
            <a:ext cx="3609700" cy="372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AF2DB-08FA-AAE1-458F-CB20757E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2" y="1049091"/>
            <a:ext cx="775915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93DB-FF71-D304-8691-92006B4F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DFF8-27D3-636F-9248-757DF8ABC3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020F5-8443-675A-057E-21208C2D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CA6ED-28C0-FCBF-BF6F-1B2C738341C0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D6905E7D-FFFE-781F-1DBD-DB96B6599BA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70E1382-A1B2-0810-9412-927061FF8209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Diagram(2)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1BC9-85A1-72F0-7313-EEDBD8C0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1" y="1269912"/>
            <a:ext cx="2068124" cy="3161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E33A5-8AE4-7A1F-59E2-59B3E9AA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89" y="1223439"/>
            <a:ext cx="2274378" cy="3454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E9354-D162-399D-C56C-34B98561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54" y="1223439"/>
            <a:ext cx="5062034" cy="32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713E-3366-F8AA-2B6B-31163D37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4C8B-009D-128C-096D-01748C1696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B393-1496-8605-3DA3-1AC72D7E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78090-26AD-0D97-B975-16AAC2C653F5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C2EAB263-EE26-6C1D-F61F-7638015EE53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AB85A6E-BFCC-A0A9-41BD-574B098BD52F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Diagram(3)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39385-EF4F-A045-3178-9212C9C6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99" y="1046838"/>
            <a:ext cx="9519706" cy="50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9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178-37DE-F4CE-08DA-65166028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5E243-A0C8-D095-EF5D-AEAA717AF8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4FB01-5D3E-A420-33AA-DF68EA22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90846-C899-0D82-FE57-7E13991D82C3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0C0C83E9-118B-3C1D-20D9-4E37A86AD68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AAC2424-00A8-ECFB-3B90-952CD172FE8E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Diagram(4)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B766C-AF68-CDD1-4A11-2DF43E6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4" y="1111048"/>
            <a:ext cx="11407149" cy="4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34A5-99FB-5B12-3A6E-AC376774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862-7F5F-0237-8B51-4FB7D22425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705-681C-E4D1-4012-C50432F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6F84-1CED-F235-616B-3A1198D2CDA2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0DD2A8F-8FB2-2AEA-FCD4-05A9C73F28C8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E3C4E2-A160-E152-A802-3D58DA184F95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Diagram(5)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958DE-6744-C9ED-367D-BF164316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2" y="889559"/>
            <a:ext cx="3966779" cy="4855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B4C78-734A-3E9E-9837-219EB2E0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05" y="716106"/>
            <a:ext cx="4503913" cy="5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9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510B-938A-54D6-2A74-E75A8EB0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77-20AA-3D97-A03E-E654CAE695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D4C7-7921-57C2-A82A-B89FB1A7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47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2655A-6378-1825-B245-06B5362E44BF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Appendix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E5044D51-760F-4B50-69D0-355868C9C3F6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E8D9CA8-DBD5-F6AC-CD91-04591D777A9A}"/>
              </a:ext>
            </a:extLst>
          </p:cNvPr>
          <p:cNvSpPr txBox="1">
            <a:spLocks/>
          </p:cNvSpPr>
          <p:nvPr/>
        </p:nvSpPr>
        <p:spPr>
          <a:xfrm>
            <a:off x="244027" y="716106"/>
            <a:ext cx="5281670" cy="131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chemeClr val="tx1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Class Diagram(6)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47F39-0F00-4DA8-53A0-83EF0AB3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99" y="926979"/>
            <a:ext cx="6026432" cy="4789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BA5A1-DF7B-056A-D4F5-5CBE4174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4" y="926979"/>
            <a:ext cx="4058116" cy="54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86729"/>
              </p:ext>
            </p:extLst>
          </p:nvPr>
        </p:nvGraphicFramePr>
        <p:xfrm>
          <a:off x="695400" y="1052736"/>
          <a:ext cx="8568952" cy="3086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 creation, chaining, and exception propagation for async workflows (following design of JavaScript Promise A+ standard)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 (following design of JavaScript Promise A+ standard).</a:t>
                      </a: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FR-07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Framework shall support </a:t>
                      </a:r>
                      <a:r>
                        <a:rPr kumimoji="1" lang="en-US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Coroutines C++20 </a:t>
                      </a: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asynchronous feature.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50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2628"/>
              </p:ext>
            </p:extLst>
          </p:nvPr>
        </p:nvGraphicFramePr>
        <p:xfrm>
          <a:off x="120957" y="759610"/>
          <a:ext cx="5669266" cy="579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02582"/>
                  </a:ext>
                </a:extLst>
              </a:tr>
              <a:tr h="2622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71679"/>
                  </a:ext>
                </a:extLst>
              </a:tr>
              <a:tr h="146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425724"/>
                  </a:ext>
                </a:extLst>
              </a:tr>
              <a:tr h="3087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857693"/>
                  </a:ext>
                </a:extLst>
              </a:tr>
              <a:tr h="324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38671"/>
                  </a:ext>
                </a:extLst>
              </a:tr>
              <a:tr h="3383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C++20 coroutine wrapper for async task lifecycle management with start/done/get operations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24766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DelayAwaitable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non-blocking coroutine suspension with timer-based delays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821564"/>
                  </a:ext>
                </a:extLst>
              </a:tr>
              <a:tr h="297904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PostAwaitable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executing functions on main event loop thread with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co_await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0834"/>
                  </a:ext>
                </a:extLst>
              </a:tr>
              <a:tr h="31051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WorkAwaitable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Awaitable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object for executing CPU-bound functions on background thread with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co_await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FR-07,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58568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DC94F-8017-4A24-7F98-C8206833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01" y="0"/>
            <a:ext cx="5790682" cy="431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AC3C7-68BE-D34E-495B-F00A6AF546A6}"/>
              </a:ext>
            </a:extLst>
          </p:cNvPr>
          <p:cNvSpPr txBox="1"/>
          <p:nvPr/>
        </p:nvSpPr>
        <p:spPr>
          <a:xfrm>
            <a:off x="7828272" y="5350020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3: Module view for SW Task framework</a:t>
            </a:r>
          </a:p>
        </p:txBody>
      </p:sp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427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Only support C++ 11 standard, lack support of high-performance modern C++ stands (C++ 14/17/20)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E0BC2-BB7A-7E6F-A532-437DE1E34AB4}"/>
              </a:ext>
            </a:extLst>
          </p:cNvPr>
          <p:cNvSpPr txBox="1"/>
          <p:nvPr/>
        </p:nvSpPr>
        <p:spPr>
          <a:xfrm>
            <a:off x="8293965" y="561368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4: 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10/6/25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br>
              <a:rPr lang="en-US" sz="1400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 (Promise A+ standard in JavaScript): design following JS Promise standard but implementation in C++.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Use Coroutines-based concurrency (C++ 20 feature for async operation)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8946</TotalTime>
  <Words>5464</Words>
  <Application>Microsoft Macintosh PowerPoint</Application>
  <PresentationFormat>Widescreen</PresentationFormat>
  <Paragraphs>918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LG Smart UI SemiBold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Tran Anh</cp:lastModifiedBy>
  <cp:revision>329</cp:revision>
  <dcterms:created xsi:type="dcterms:W3CDTF">2023-12-04T21:41:05Z</dcterms:created>
  <dcterms:modified xsi:type="dcterms:W3CDTF">2025-10-06T05:32:55Z</dcterms:modified>
</cp:coreProperties>
</file>